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7" r:id="rId3"/>
    <p:sldId id="258" r:id="rId4"/>
    <p:sldId id="260" r:id="rId5"/>
    <p:sldId id="256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0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02" y="22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C49D05-6128-4D0D-A32A-06A5E73B386C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编辑母版文本样式</a:t>
            </a:r>
            <a:endParaRPr lang="zh-TW" altLang="en-US"/>
          </a:p>
          <a:p>
            <a:pPr lvl="1"/>
            <a:r>
              <a:rPr lang="zh-TW" altLang="en-US"/>
              <a:t>第二级</a:t>
            </a:r>
            <a:endParaRPr lang="zh-TW" altLang="en-US"/>
          </a:p>
          <a:p>
            <a:pPr lvl="2"/>
            <a:r>
              <a:rPr lang="zh-TW" altLang="en-US"/>
              <a:t>第三级</a:t>
            </a:r>
            <a:endParaRPr lang="zh-TW" altLang="en-US"/>
          </a:p>
          <a:p>
            <a:pPr lvl="3"/>
            <a:r>
              <a:rPr lang="zh-TW" altLang="en-US"/>
              <a:t>第四级</a:t>
            </a:r>
            <a:endParaRPr lang="zh-TW" altLang="en-US"/>
          </a:p>
          <a:p>
            <a:pPr lvl="4"/>
            <a:r>
              <a:rPr lang="zh-TW" altLang="en-US"/>
              <a:t>第五级</a:t>
            </a:r>
            <a:endParaRPr lang="zh-TW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9F42C-2DAE-424C-A4B8-3140182C3E9F}" type="slidenum">
              <a:rPr lang="zh-TW" altLang="en-US" smtClean="0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投影片圖像版面配置區 1"/>
          <p:cNvSpPr/>
          <p:nvPr>
            <p:ph type="sldImg" idx="2"/>
          </p:nvPr>
        </p:nvSpPr>
        <p:spPr/>
      </p:sp>
      <p:sp>
        <p:nvSpPr>
          <p:cNvPr id="3" name="文字版面配置區 2"/>
          <p:cNvSpPr/>
          <p:nvPr>
            <p:ph type="body" idx="3"/>
          </p:nvPr>
        </p:nvSpPr>
        <p:spPr/>
        <p:txBody>
          <a:bodyPr/>
          <a:p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TW" altLang="en-US" dirty="0"/>
              <a:t>按一下以編輯標題</a:t>
            </a:r>
            <a:endParaRPr lang="zh-TW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按一下以編輯副標題</a:t>
            </a:r>
            <a:endParaRPr lang="zh-TW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物件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zh-TW" altLang="en-US" dirty="0"/>
          </a:p>
          <a:p>
            <a:pPr lvl="1"/>
            <a:r>
              <a:rPr lang="zh-TW" altLang="en-US" dirty="0"/>
              <a:t>第二層</a:t>
            </a:r>
            <a:endParaRPr lang="zh-TW" altLang="en-US" dirty="0"/>
          </a:p>
          <a:p>
            <a:pPr lvl="2"/>
            <a:r>
              <a:rPr lang="zh-TW" altLang="en-US" dirty="0"/>
              <a:t>第三層</a:t>
            </a:r>
            <a:endParaRPr lang="zh-TW" altLang="en-US" dirty="0"/>
          </a:p>
          <a:p>
            <a:pPr lvl="3"/>
            <a:r>
              <a:rPr lang="zh-TW" altLang="en-US" dirty="0"/>
              <a:t>第四層</a:t>
            </a:r>
            <a:endParaRPr lang="zh-TW" altLang="en-US" dirty="0"/>
          </a:p>
          <a:p>
            <a:pPr lvl="4"/>
            <a:r>
              <a:rPr lang="zh-TW" altLang="en-US" dirty="0"/>
              <a:t>第五層</a:t>
            </a:r>
            <a:endParaRPr lang="zh-TW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結尾投影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TW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lang="zh-TW" altLang="en-US" dirty="0">
                <a:sym typeface="+mn-ea"/>
              </a:rPr>
              <a:t>按一下以編輯標題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TW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lang="zh-TW" altLang="en-US" dirty="0">
                <a:sym typeface="+mn-ea"/>
              </a:rPr>
              <a:t>按一下以編輯母片標題樣式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85750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lang="zh-TW" altLang="en-US" dirty="0">
                <a:sym typeface="+mn-ea"/>
              </a:rPr>
              <a:t>按一下以編輯母片文字樣式</a:t>
            </a:r>
            <a:endParaRPr lang="zh-TW" altLang="en-US"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zh-TW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TW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  <a:endParaRPr lang="zh-TW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TW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lang="zh-TW" altLang="en-US" dirty="0">
                <a:sym typeface="+mn-ea"/>
              </a:rPr>
              <a:t>按一下以編輯母片標題樣式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lang="zh-TW" altLang="en-US" dirty="0">
                <a:sym typeface="+mn-ea"/>
              </a:rPr>
              <a:t>按一下以編輯母片文字樣式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zh-TW" altLang="en-US" dirty="0"/>
          </a:p>
          <a:p>
            <a:pPr lvl="1"/>
            <a:r>
              <a:rPr lang="zh-TW" altLang="en-US" dirty="0"/>
              <a:t>第二層</a:t>
            </a:r>
            <a:endParaRPr lang="zh-TW" altLang="en-US" dirty="0"/>
          </a:p>
          <a:p>
            <a:pPr lvl="2"/>
            <a:r>
              <a:rPr lang="zh-TW" altLang="en-US" dirty="0"/>
              <a:t>第三層</a:t>
            </a:r>
            <a:endParaRPr lang="zh-TW" altLang="en-US" dirty="0"/>
          </a:p>
          <a:p>
            <a:pPr lvl="3"/>
            <a:r>
              <a:rPr lang="zh-TW" altLang="en-US" dirty="0"/>
              <a:t>第四層</a:t>
            </a:r>
            <a:endParaRPr lang="zh-TW" altLang="en-US" dirty="0"/>
          </a:p>
          <a:p>
            <a:pPr lvl="4"/>
            <a:r>
              <a:rPr lang="zh-TW" altLang="en-US" dirty="0"/>
              <a:t>第五層</a:t>
            </a:r>
            <a:endParaRPr lang="zh-TW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TW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lang="zh-TW" altLang="en-US" dirty="0">
                <a:sym typeface="+mn-ea"/>
              </a:rPr>
              <a:t>按一下以編輯母片標題樣式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  <a:endParaRPr lang="zh-TW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lang="zh-TW" altLang="en-US" dirty="0">
                <a:sym typeface="+mn-ea"/>
              </a:rPr>
              <a:t>按一下以編輯母片文字樣式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TW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>
                <a:sym typeface="+mn-ea"/>
              </a:rPr>
              <a:t>按一下以編輯母片文字樣式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lang="zh-TW" altLang="en-US" dirty="0">
                <a:sym typeface="+mn-ea"/>
              </a:rPr>
              <a:t>按一下以編輯母片文字樣式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</a:t>
            </a:r>
            <a:r>
              <a:rPr lang="zh-TW" altLang="en-US" dirty="0">
                <a:sym typeface="+mn-ea"/>
              </a:rPr>
              <a:t>層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TW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lang="zh-TW" altLang="en-US" dirty="0">
                <a:sym typeface="+mn-ea"/>
              </a:rPr>
              <a:t>按一下以編輯母片標題樣</a:t>
            </a:r>
            <a:r>
              <a:rPr dirty="0">
                <a:sym typeface="+mn-ea"/>
              </a:rPr>
              <a:t>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圖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TW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TW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 lang="zh-TW" altLang="en-US" dirty="0">
                <a:sym typeface="+mn-ea"/>
              </a:rPr>
              <a:t>按一下以編輯母片文字樣式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TW" altLang="en-US" smtClean="0"/>
            </a:fld>
            <a:endParaRPr lang="zh-TW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TW" altLang="en-US" smtClean="0"/>
            </a:fld>
            <a:endParaRPr lang="zh-TW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dirty="0">
                <a:sym typeface="+mn-ea"/>
              </a:rPr>
              <a:t>按一下以編輯母片標題樣</a:t>
            </a:r>
            <a:r>
              <a:rPr lang="zh-TW" altLang="en-US" dirty="0"/>
              <a:t>式</a:t>
            </a:r>
            <a:endParaRPr lang="zh-TW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TW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lang="zh-TW" altLang="en-US" dirty="0">
                <a:sym typeface="+mn-ea"/>
              </a:rPr>
              <a:t>按一下以編輯母片標題樣</a:t>
            </a:r>
            <a:r>
              <a:rPr dirty="0">
                <a:sym typeface="+mn-ea"/>
              </a:rPr>
              <a:t>式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zh-TW" altLang="en-US" dirty="0"/>
          </a:p>
          <a:p>
            <a:pPr lvl="1"/>
            <a:r>
              <a:rPr lang="zh-TW" altLang="en-US" dirty="0"/>
              <a:t>第二層</a:t>
            </a:r>
            <a:endParaRPr lang="zh-TW" altLang="en-US" dirty="0"/>
          </a:p>
          <a:p>
            <a:pPr lvl="2"/>
            <a:r>
              <a:rPr lang="zh-TW" altLang="en-US" dirty="0"/>
              <a:t>第三層</a:t>
            </a:r>
            <a:endParaRPr lang="zh-TW" altLang="en-US" dirty="0"/>
          </a:p>
          <a:p>
            <a:pPr lvl="3"/>
            <a:r>
              <a:rPr lang="zh-TW" altLang="en-US" dirty="0"/>
              <a:t>第四層</a:t>
            </a:r>
            <a:endParaRPr lang="zh-TW" altLang="en-US" dirty="0"/>
          </a:p>
          <a:p>
            <a:pPr lvl="4"/>
            <a:r>
              <a:rPr lang="zh-TW" altLang="en-US" dirty="0"/>
              <a:t>第五層</a:t>
            </a:r>
            <a:endParaRPr lang="zh-TW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TW" altLang="en-US" dirty="0"/>
              <a:t>按一下以編輯母片標題樣式</a:t>
            </a:r>
            <a:endParaRPr lang="zh-TW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  <a:endParaRPr lang="zh-TW" altLang="en-US" dirty="0"/>
          </a:p>
          <a:p>
            <a:pPr lvl="1"/>
            <a:r>
              <a:rPr lang="zh-TW" altLang="en-US" dirty="0"/>
              <a:t>第二層</a:t>
            </a:r>
            <a:endParaRPr lang="zh-TW" altLang="en-US" dirty="0"/>
          </a:p>
          <a:p>
            <a:pPr lvl="2"/>
            <a:r>
              <a:rPr lang="zh-TW" altLang="en-US" dirty="0"/>
              <a:t>第三層</a:t>
            </a:r>
            <a:endParaRPr lang="zh-TW" altLang="en-US" dirty="0"/>
          </a:p>
          <a:p>
            <a:pPr lvl="3"/>
            <a:r>
              <a:rPr lang="zh-TW" altLang="en-US" dirty="0"/>
              <a:t>第四層</a:t>
            </a:r>
            <a:endParaRPr lang="zh-TW" altLang="en-US" dirty="0"/>
          </a:p>
          <a:p>
            <a:pPr lvl="4"/>
            <a:r>
              <a:rPr lang="zh-TW" altLang="en-US" dirty="0"/>
              <a:t>第五層</a:t>
            </a:r>
            <a:endParaRPr lang="zh-TW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TW" altLang="en-US" smtClean="0"/>
            </a:fld>
            <a:endParaRPr lang="zh-TW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tags" Target="../tags/tag62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圖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8365" y="1424305"/>
            <a:ext cx="2225675" cy="473710"/>
          </a:xfrm>
          <a:prstGeom prst="rect">
            <a:avLst/>
          </a:prstGeom>
        </p:spPr>
      </p:pic>
      <p:pic>
        <p:nvPicPr>
          <p:cNvPr id="5" name="圖片 4" descr="197_mask_0_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695" y="394335"/>
            <a:ext cx="2438400" cy="1950720"/>
          </a:xfrm>
          <a:prstGeom prst="rect">
            <a:avLst/>
          </a:prstGeom>
        </p:spPr>
      </p:pic>
      <p:pic>
        <p:nvPicPr>
          <p:cNvPr id="6" name="圖片 5" descr="1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040" y="394335"/>
            <a:ext cx="2438400" cy="195072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425" y="3208655"/>
            <a:ext cx="10384155" cy="3649345"/>
          </a:xfrm>
          <a:prstGeom prst="rect">
            <a:avLst/>
          </a:prstGeom>
        </p:spPr>
      </p:pic>
      <p:pic>
        <p:nvPicPr>
          <p:cNvPr id="12" name="圖片 11" descr="1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65" y="3759835"/>
            <a:ext cx="2167890" cy="2336800"/>
          </a:xfrm>
          <a:prstGeom prst="rect">
            <a:avLst/>
          </a:prstGeom>
          <a:scene3d>
            <a:camera prst="orthographicFront">
              <a:rot lat="19200000" lon="3000000" rev="0"/>
            </a:camera>
            <a:lightRig rig="threePt" dir="t"/>
          </a:scene3d>
        </p:spPr>
      </p:pic>
      <p:pic>
        <p:nvPicPr>
          <p:cNvPr id="13" name="圖片 12" descr="197_mask_0_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990" y="3996690"/>
            <a:ext cx="2438400" cy="1898015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  <a:scene3d>
            <a:camera prst="orthographicFront">
              <a:rot lat="19500000" lon="3300000" rev="0"/>
            </a:camera>
            <a:lightRig rig="threePt" dir="t"/>
          </a:scene3d>
        </p:spPr>
      </p:pic>
      <p:cxnSp>
        <p:nvCxnSpPr>
          <p:cNvPr id="14" name="肘形接點 13"/>
          <p:cNvCxnSpPr>
            <a:stCxn id="5" idx="2"/>
            <a:endCxn id="13" idx="0"/>
          </p:cNvCxnSpPr>
          <p:nvPr/>
        </p:nvCxnSpPr>
        <p:spPr>
          <a:xfrm rot="5400000" flipV="1">
            <a:off x="6181725" y="-485775"/>
            <a:ext cx="1651635" cy="7313295"/>
          </a:xfrm>
          <a:prstGeom prst="bentConnector3">
            <a:avLst>
              <a:gd name="adj1" fmla="val 50019"/>
            </a:avLst>
          </a:prstGeom>
          <a:ln w="50800" cmpd="sng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接點 14"/>
          <p:cNvCxnSpPr>
            <a:stCxn id="6" idx="2"/>
            <a:endCxn id="12" idx="1"/>
          </p:cNvCxnSpPr>
          <p:nvPr/>
        </p:nvCxnSpPr>
        <p:spPr>
          <a:xfrm rot="5400000">
            <a:off x="3065463" y="-149542"/>
            <a:ext cx="2583180" cy="7572375"/>
          </a:xfrm>
          <a:prstGeom prst="bentConnector4">
            <a:avLst>
              <a:gd name="adj1" fmla="val 18411"/>
              <a:gd name="adj2" fmla="val 103149"/>
            </a:avLst>
          </a:prstGeom>
          <a:ln w="50800" cmpd="sng">
            <a:solidFill>
              <a:srgbClr val="0309FB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圖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965" y="6096635"/>
            <a:ext cx="7386955" cy="668655"/>
          </a:xfrm>
          <a:prstGeom prst="rect">
            <a:avLst/>
          </a:prstGeom>
        </p:spPr>
      </p:pic>
      <p:sp>
        <p:nvSpPr>
          <p:cNvPr id="17" name="左大括弧 16"/>
          <p:cNvSpPr/>
          <p:nvPr/>
        </p:nvSpPr>
        <p:spPr>
          <a:xfrm rot="16200000">
            <a:off x="4010025" y="4620260"/>
            <a:ext cx="290195" cy="3253105"/>
          </a:xfrm>
          <a:prstGeom prst="leftBrace">
            <a:avLst>
              <a:gd name="adj1" fmla="val 208702"/>
              <a:gd name="adj2" fmla="val 50022"/>
            </a:avLst>
          </a:prstGeom>
          <a:ln w="349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19" name="向右箭號 18"/>
          <p:cNvSpPr/>
          <p:nvPr/>
        </p:nvSpPr>
        <p:spPr>
          <a:xfrm>
            <a:off x="5269230" y="741045"/>
            <a:ext cx="1084580" cy="68326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20" name="文字方塊 19"/>
          <p:cNvSpPr txBox="1"/>
          <p:nvPr/>
        </p:nvSpPr>
        <p:spPr>
          <a:xfrm>
            <a:off x="3612515" y="6463665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>
                <a:solidFill>
                  <a:srgbClr val="7030A0"/>
                </a:solidFill>
              </a:rPr>
              <a:t>encoder</a:t>
            </a:r>
            <a:endParaRPr lang="zh-TW" altLang="en-US">
              <a:solidFill>
                <a:srgbClr val="7030A0"/>
              </a:solidFill>
            </a:endParaRPr>
          </a:p>
        </p:txBody>
      </p:sp>
      <p:sp>
        <p:nvSpPr>
          <p:cNvPr id="21" name="左大括弧 20"/>
          <p:cNvSpPr/>
          <p:nvPr/>
        </p:nvSpPr>
        <p:spPr>
          <a:xfrm rot="16200000">
            <a:off x="7797800" y="4494530"/>
            <a:ext cx="200660" cy="3414395"/>
          </a:xfrm>
          <a:prstGeom prst="leftBrace">
            <a:avLst>
              <a:gd name="adj1" fmla="val 208702"/>
              <a:gd name="adj2" fmla="val 50022"/>
            </a:avLst>
          </a:prstGeom>
          <a:ln w="349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7461250" y="6463665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>
                <a:solidFill>
                  <a:srgbClr val="7030A0"/>
                </a:solidFill>
              </a:rPr>
              <a:t>decoder</a:t>
            </a:r>
            <a:endParaRPr lang="zh-TW" altLang="en-US">
              <a:solidFill>
                <a:srgbClr val="7030A0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4781550" y="5661660"/>
            <a:ext cx="257048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 sz="2200" b="1">
                <a:solidFill>
                  <a:srgbClr val="7030A0"/>
                </a:solidFill>
              </a:rPr>
              <a:t>Training Weight</a:t>
            </a:r>
            <a:endParaRPr lang="zh-TW" altLang="en-US" sz="2200" b="1">
              <a:solidFill>
                <a:srgbClr val="7030A0"/>
              </a:solidFill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1473200" y="2494280"/>
            <a:ext cx="9137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 b="1">
                <a:solidFill>
                  <a:srgbClr val="0309FB"/>
                </a:solidFill>
              </a:rPr>
              <a:t>Input</a:t>
            </a:r>
            <a:endParaRPr lang="zh-TW" altLang="en-US" b="1">
              <a:solidFill>
                <a:srgbClr val="0309FB"/>
              </a:solidFill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8691880" y="2840355"/>
            <a:ext cx="10820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 b="1">
                <a:solidFill>
                  <a:srgbClr val="FF0000"/>
                </a:solidFill>
              </a:rPr>
              <a:t>Output</a:t>
            </a:r>
            <a:endParaRPr lang="zh-TW" altLang="en-US" b="1">
              <a:solidFill>
                <a:srgbClr val="FF0000"/>
              </a:solidFill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5190490" y="6489700"/>
            <a:ext cx="1605915" cy="3683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r>
              <a:rPr lang="zh-TW" altLang="en-US">
                <a:solidFill>
                  <a:srgbClr val="0309FB"/>
                </a:solidFill>
              </a:rPr>
              <a:t>U-Net Train</a:t>
            </a:r>
            <a:endParaRPr lang="zh-TW" altLang="en-US">
              <a:solidFill>
                <a:srgbClr val="0309F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圖片 7"/>
          <p:cNvPicPr>
            <a:picLocks noChangeAspect="1"/>
          </p:cNvPicPr>
          <p:nvPr/>
        </p:nvPicPr>
        <p:blipFill>
          <a:blip r:embed="rId1"/>
          <a:srcRect l="33172" r="33580"/>
          <a:stretch>
            <a:fillRect/>
          </a:stretch>
        </p:blipFill>
        <p:spPr>
          <a:xfrm>
            <a:off x="813435" y="438150"/>
            <a:ext cx="2486025" cy="2247900"/>
          </a:xfrm>
          <a:prstGeom prst="rect">
            <a:avLst/>
          </a:prstGeom>
          <a:scene3d>
            <a:camera prst="orthographicFront">
              <a:rot lat="1800000" lon="18600000" rev="0"/>
            </a:camera>
            <a:lightRig rig="threePt" dir="t"/>
          </a:scene3d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490" y="1789430"/>
            <a:ext cx="2225675" cy="47371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145" y="3543300"/>
            <a:ext cx="10384155" cy="33147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1"/>
          <a:srcRect t="12648" r="67023"/>
          <a:stretch>
            <a:fillRect/>
          </a:stretch>
        </p:blipFill>
        <p:spPr>
          <a:xfrm>
            <a:off x="682625" y="3801110"/>
            <a:ext cx="1913255" cy="2781300"/>
          </a:xfrm>
          <a:prstGeom prst="rect">
            <a:avLst/>
          </a:prstGeom>
          <a:scene3d>
            <a:camera prst="orthographicFront">
              <a:rot lat="18300000" lon="2400000" rev="0"/>
            </a:camera>
            <a:lightRig rig="threePt" dir="t"/>
          </a:scene3d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1"/>
          <a:srcRect l="66072" r="408"/>
          <a:stretch>
            <a:fillRect/>
          </a:stretch>
        </p:blipFill>
        <p:spPr>
          <a:xfrm>
            <a:off x="9676765" y="4055745"/>
            <a:ext cx="2335530" cy="2272030"/>
          </a:xfrm>
          <a:prstGeom prst="rect">
            <a:avLst/>
          </a:prstGeom>
          <a:scene3d>
            <a:camera prst="orthographicFront">
              <a:rot lat="2400000" lon="18900000" rev="0"/>
            </a:camera>
            <a:lightRig rig="threePt" dir="t"/>
          </a:scene3d>
        </p:spPr>
      </p:pic>
      <p:sp>
        <p:nvSpPr>
          <p:cNvPr id="19" name="向右箭號 18"/>
          <p:cNvSpPr/>
          <p:nvPr/>
        </p:nvSpPr>
        <p:spPr>
          <a:xfrm>
            <a:off x="3535045" y="1226820"/>
            <a:ext cx="1084580" cy="68897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15" name="向右箭號 14"/>
          <p:cNvSpPr/>
          <p:nvPr/>
        </p:nvSpPr>
        <p:spPr>
          <a:xfrm>
            <a:off x="3644265" y="5882640"/>
            <a:ext cx="1084580" cy="522605"/>
          </a:xfrm>
          <a:prstGeom prst="rightArrow">
            <a:avLst/>
          </a:prstGeom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20" name="文字方塊 19"/>
          <p:cNvSpPr txBox="1"/>
          <p:nvPr/>
        </p:nvSpPr>
        <p:spPr>
          <a:xfrm>
            <a:off x="3642995" y="5959475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>
                <a:solidFill>
                  <a:srgbClr val="7030A0"/>
                </a:solidFill>
              </a:rPr>
              <a:t>encoder</a:t>
            </a:r>
            <a:endParaRPr lang="zh-TW" altLang="en-US">
              <a:solidFill>
                <a:srgbClr val="7030A0"/>
              </a:solidFill>
            </a:endParaRPr>
          </a:p>
        </p:txBody>
      </p:sp>
      <p:sp>
        <p:nvSpPr>
          <p:cNvPr id="18" name="向右箭號 17"/>
          <p:cNvSpPr/>
          <p:nvPr/>
        </p:nvSpPr>
        <p:spPr>
          <a:xfrm>
            <a:off x="7374890" y="5882640"/>
            <a:ext cx="1084580" cy="5226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7480300" y="5959475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>
                <a:solidFill>
                  <a:srgbClr val="7030A0"/>
                </a:solidFill>
              </a:rPr>
              <a:t>decoder</a:t>
            </a:r>
            <a:endParaRPr lang="zh-TW" altLang="en-US">
              <a:solidFill>
                <a:srgbClr val="7030A0"/>
              </a:solidFill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5190490" y="6489700"/>
            <a:ext cx="1605915" cy="3683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r>
              <a:rPr lang="zh-TW" altLang="en-US">
                <a:solidFill>
                  <a:srgbClr val="0309FB"/>
                </a:solidFill>
              </a:rPr>
              <a:t>U-Net Predict</a:t>
            </a:r>
            <a:endParaRPr lang="zh-TW" altLang="en-US">
              <a:solidFill>
                <a:srgbClr val="0309FB"/>
              </a:solidFill>
            </a:endParaRPr>
          </a:p>
        </p:txBody>
      </p:sp>
      <p:pic>
        <p:nvPicPr>
          <p:cNvPr id="24" name="圖片 23"/>
          <p:cNvPicPr>
            <a:picLocks noChangeAspect="1"/>
          </p:cNvPicPr>
          <p:nvPr/>
        </p:nvPicPr>
        <p:blipFill>
          <a:blip r:embed="rId1"/>
          <a:srcRect t="12648" r="67023"/>
          <a:stretch>
            <a:fillRect/>
          </a:stretch>
        </p:blipFill>
        <p:spPr>
          <a:xfrm>
            <a:off x="5061585" y="-92075"/>
            <a:ext cx="2206625" cy="3208655"/>
          </a:xfrm>
          <a:prstGeom prst="rect">
            <a:avLst/>
          </a:prstGeom>
          <a:scene3d>
            <a:camera prst="orthographicFront">
              <a:rot lat="18300000" lon="2400000" rev="0"/>
            </a:camera>
            <a:lightRig rig="threePt" dir="t"/>
          </a:scene3d>
        </p:spPr>
      </p:pic>
      <p:grpSp>
        <p:nvGrpSpPr>
          <p:cNvPr id="2" name="群組 1"/>
          <p:cNvGrpSpPr/>
          <p:nvPr/>
        </p:nvGrpSpPr>
        <p:grpSpPr>
          <a:xfrm>
            <a:off x="1122680" y="2474595"/>
            <a:ext cx="5478780" cy="2004695"/>
            <a:chOff x="1768" y="3897"/>
            <a:chExt cx="8628" cy="3157"/>
          </a:xfrm>
        </p:grpSpPr>
        <p:sp>
          <p:nvSpPr>
            <p:cNvPr id="5" name="右彎箭號 4"/>
            <p:cNvSpPr/>
            <p:nvPr/>
          </p:nvSpPr>
          <p:spPr>
            <a:xfrm rot="10800000">
              <a:off x="1986" y="4821"/>
              <a:ext cx="8396" cy="678"/>
            </a:xfrm>
            <a:prstGeom prst="bentArrow">
              <a:avLst>
                <a:gd name="adj1" fmla="val 50000"/>
                <a:gd name="adj2" fmla="val 31287"/>
                <a:gd name="adj3" fmla="val 50000"/>
                <a:gd name="adj4" fmla="val 437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半框架 11"/>
            <p:cNvSpPr/>
            <p:nvPr/>
          </p:nvSpPr>
          <p:spPr>
            <a:xfrm>
              <a:off x="1994" y="5098"/>
              <a:ext cx="1062" cy="1692"/>
            </a:xfrm>
            <a:prstGeom prst="halfFram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向右箭號 12"/>
            <p:cNvSpPr/>
            <p:nvPr/>
          </p:nvSpPr>
          <p:spPr>
            <a:xfrm rot="5400000">
              <a:off x="1188" y="5674"/>
              <a:ext cx="1961" cy="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TW" altLang="en-US"/>
            </a:p>
          </p:txBody>
        </p:sp>
        <p:pic>
          <p:nvPicPr>
            <p:cNvPr id="14" name="圖片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64" y="5058"/>
              <a:ext cx="8105" cy="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26" name="矩形 25"/>
            <p:cNvSpPr/>
            <p:nvPr/>
          </p:nvSpPr>
          <p:spPr>
            <a:xfrm>
              <a:off x="9980" y="3897"/>
              <a:ext cx="416" cy="157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TW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圖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410" y="1737995"/>
            <a:ext cx="5625465" cy="290703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0955" y="1104265"/>
            <a:ext cx="5555615" cy="360553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536825" y="4859655"/>
            <a:ext cx="8610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/>
              <a:t>U-net</a:t>
            </a:r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8488045" y="4792980"/>
            <a:ext cx="10922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/>
              <a:t>U-net+</a:t>
            </a:r>
            <a:endParaRPr lang="zh-TW" altLang="en-US"/>
          </a:p>
        </p:txBody>
      </p:sp>
      <p:sp>
        <p:nvSpPr>
          <p:cNvPr id="20" name="文字方塊 19"/>
          <p:cNvSpPr txBox="1"/>
          <p:nvPr/>
        </p:nvSpPr>
        <p:spPr>
          <a:xfrm>
            <a:off x="538480" y="338963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>
                <a:solidFill>
                  <a:srgbClr val="7030A0"/>
                </a:solidFill>
              </a:rPr>
              <a:t>encoder</a:t>
            </a:r>
            <a:endParaRPr lang="zh-TW" altLang="en-US">
              <a:solidFill>
                <a:srgbClr val="7030A0"/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4498340" y="338963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>
                <a:solidFill>
                  <a:srgbClr val="7030A0"/>
                </a:solidFill>
              </a:rPr>
              <a:t>decoder</a:t>
            </a:r>
            <a:endParaRPr lang="zh-TW" altLang="en-US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Video_241215002733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15875"/>
            <a:ext cx="12192000" cy="68256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 vol="100000" mute="1"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INDEX" val="20187308"/>
  <p:tag name="KSO_WM_TEMPLATE_CATEGORY" val="custom"/>
</p:tagLst>
</file>

<file path=ppt/tags/tag62.xml><?xml version="1.0" encoding="utf-8"?>
<p:tagLst xmlns:p="http://schemas.openxmlformats.org/presentationml/2006/main">
  <p:tag name="KSO_WM_MEDIACOVER_FLAG" val="1"/>
  <p:tag name="KSO_WM_UNIT_MEDIACOVER_BTN_STATE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佈景主題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</Words>
  <Application>WPS Presentation</Application>
  <PresentationFormat>宽屏</PresentationFormat>
  <Paragraphs>26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Arial</vt:lpstr>
      <vt:lpstr>新細明體</vt:lpstr>
      <vt:lpstr>Wingdings</vt:lpstr>
      <vt:lpstr>Microsoft YaHei</vt:lpstr>
      <vt:lpstr>SimSun</vt:lpstr>
      <vt:lpstr>Arial Unicode MS</vt:lpstr>
      <vt:lpstr>Office 佈景主題​​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296</cp:revision>
  <dcterms:created xsi:type="dcterms:W3CDTF">2018-07-25T09:21:00Z</dcterms:created>
  <dcterms:modified xsi:type="dcterms:W3CDTF">2025-01-01T06:55:59Z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1028-11.8.2.11644</vt:lpwstr>
  </property>
  <property fmtid="{D5CDD505-2E9C-101B-9397-08002B2CF9AE}" pid="3" name="ICV">
    <vt:lpwstr>D0E7A93F5A394904A1751AF8F4146A30</vt:lpwstr>
  </property>
</Properties>
</file>

<file path=docProps/thumbnail.jpeg>
</file>